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2" r:id="rId3"/>
    <p:sldId id="257" r:id="rId4"/>
    <p:sldId id="263" r:id="rId5"/>
    <p:sldId id="256" r:id="rId6"/>
    <p:sldId id="261" r:id="rId7"/>
    <p:sldId id="260" r:id="rId8"/>
    <p:sldId id="265" r:id="rId9"/>
    <p:sldId id="259" r:id="rId10"/>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91"/>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610F3D2A-5DEA-4884-8F40-96C627D923FF}" type="datetimeFigureOut">
              <a:rPr lang="nl-NL" smtClean="0"/>
              <a:t>3-12-2016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2D1D07D-E5E6-44AA-93C0-7B56A72A60E8}" type="slidenum">
              <a:rPr lang="nl-NL" smtClean="0"/>
              <a:t>‹nr.›</a:t>
            </a:fld>
            <a:endParaRPr lang="nl-NL"/>
          </a:p>
        </p:txBody>
      </p:sp>
    </p:spTree>
    <p:extLst>
      <p:ext uri="{BB962C8B-B14F-4D97-AF65-F5344CB8AC3E}">
        <p14:creationId xmlns:p14="http://schemas.microsoft.com/office/powerpoint/2010/main" val="1416712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10F3D2A-5DEA-4884-8F40-96C627D923FF}" type="datetimeFigureOut">
              <a:rPr lang="nl-NL" smtClean="0"/>
              <a:t>3-12-2016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2D1D07D-E5E6-44AA-93C0-7B56A72A60E8}" type="slidenum">
              <a:rPr lang="nl-NL" smtClean="0"/>
              <a:t>‹nr.›</a:t>
            </a:fld>
            <a:endParaRPr lang="nl-NL"/>
          </a:p>
        </p:txBody>
      </p:sp>
    </p:spTree>
    <p:extLst>
      <p:ext uri="{BB962C8B-B14F-4D97-AF65-F5344CB8AC3E}">
        <p14:creationId xmlns:p14="http://schemas.microsoft.com/office/powerpoint/2010/main" val="102707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10F3D2A-5DEA-4884-8F40-96C627D923FF}" type="datetimeFigureOut">
              <a:rPr lang="nl-NL" smtClean="0"/>
              <a:t>3-12-2016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2D1D07D-E5E6-44AA-93C0-7B56A72A60E8}" type="slidenum">
              <a:rPr lang="nl-NL" smtClean="0"/>
              <a:t>‹nr.›</a:t>
            </a:fld>
            <a:endParaRPr lang="nl-NL"/>
          </a:p>
        </p:txBody>
      </p:sp>
    </p:spTree>
    <p:extLst>
      <p:ext uri="{BB962C8B-B14F-4D97-AF65-F5344CB8AC3E}">
        <p14:creationId xmlns:p14="http://schemas.microsoft.com/office/powerpoint/2010/main" val="2054753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10F3D2A-5DEA-4884-8F40-96C627D923FF}" type="datetimeFigureOut">
              <a:rPr lang="nl-NL" smtClean="0"/>
              <a:t>3-12-2016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2D1D07D-E5E6-44AA-93C0-7B56A72A60E8}" type="slidenum">
              <a:rPr lang="nl-NL" smtClean="0"/>
              <a:t>‹nr.›</a:t>
            </a:fld>
            <a:endParaRPr lang="nl-NL"/>
          </a:p>
        </p:txBody>
      </p:sp>
    </p:spTree>
    <p:extLst>
      <p:ext uri="{BB962C8B-B14F-4D97-AF65-F5344CB8AC3E}">
        <p14:creationId xmlns:p14="http://schemas.microsoft.com/office/powerpoint/2010/main" val="966231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610F3D2A-5DEA-4884-8F40-96C627D923FF}" type="datetimeFigureOut">
              <a:rPr lang="nl-NL" smtClean="0"/>
              <a:t>3-12-2016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2D1D07D-E5E6-44AA-93C0-7B56A72A60E8}" type="slidenum">
              <a:rPr lang="nl-NL" smtClean="0"/>
              <a:t>‹nr.›</a:t>
            </a:fld>
            <a:endParaRPr lang="nl-NL"/>
          </a:p>
        </p:txBody>
      </p:sp>
    </p:spTree>
    <p:extLst>
      <p:ext uri="{BB962C8B-B14F-4D97-AF65-F5344CB8AC3E}">
        <p14:creationId xmlns:p14="http://schemas.microsoft.com/office/powerpoint/2010/main" val="1667302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610F3D2A-5DEA-4884-8F40-96C627D923FF}" type="datetimeFigureOut">
              <a:rPr lang="nl-NL" smtClean="0"/>
              <a:t>3-12-2016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2D1D07D-E5E6-44AA-93C0-7B56A72A60E8}" type="slidenum">
              <a:rPr lang="nl-NL" smtClean="0"/>
              <a:t>‹nr.›</a:t>
            </a:fld>
            <a:endParaRPr lang="nl-NL"/>
          </a:p>
        </p:txBody>
      </p:sp>
    </p:spTree>
    <p:extLst>
      <p:ext uri="{BB962C8B-B14F-4D97-AF65-F5344CB8AC3E}">
        <p14:creationId xmlns:p14="http://schemas.microsoft.com/office/powerpoint/2010/main" val="3046384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610F3D2A-5DEA-4884-8F40-96C627D923FF}" type="datetimeFigureOut">
              <a:rPr lang="nl-NL" smtClean="0"/>
              <a:t>3-12-2016</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F2D1D07D-E5E6-44AA-93C0-7B56A72A60E8}" type="slidenum">
              <a:rPr lang="nl-NL" smtClean="0"/>
              <a:t>‹nr.›</a:t>
            </a:fld>
            <a:endParaRPr lang="nl-NL"/>
          </a:p>
        </p:txBody>
      </p:sp>
    </p:spTree>
    <p:extLst>
      <p:ext uri="{BB962C8B-B14F-4D97-AF65-F5344CB8AC3E}">
        <p14:creationId xmlns:p14="http://schemas.microsoft.com/office/powerpoint/2010/main" val="2689710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610F3D2A-5DEA-4884-8F40-96C627D923FF}" type="datetimeFigureOut">
              <a:rPr lang="nl-NL" smtClean="0"/>
              <a:t>3-12-2016</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F2D1D07D-E5E6-44AA-93C0-7B56A72A60E8}" type="slidenum">
              <a:rPr lang="nl-NL" smtClean="0"/>
              <a:t>‹nr.›</a:t>
            </a:fld>
            <a:endParaRPr lang="nl-NL"/>
          </a:p>
        </p:txBody>
      </p:sp>
    </p:spTree>
    <p:extLst>
      <p:ext uri="{BB962C8B-B14F-4D97-AF65-F5344CB8AC3E}">
        <p14:creationId xmlns:p14="http://schemas.microsoft.com/office/powerpoint/2010/main" val="908986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610F3D2A-5DEA-4884-8F40-96C627D923FF}" type="datetimeFigureOut">
              <a:rPr lang="nl-NL" smtClean="0"/>
              <a:t>3-12-2016</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F2D1D07D-E5E6-44AA-93C0-7B56A72A60E8}" type="slidenum">
              <a:rPr lang="nl-NL" smtClean="0"/>
              <a:t>‹nr.›</a:t>
            </a:fld>
            <a:endParaRPr lang="nl-NL"/>
          </a:p>
        </p:txBody>
      </p:sp>
    </p:spTree>
    <p:extLst>
      <p:ext uri="{BB962C8B-B14F-4D97-AF65-F5344CB8AC3E}">
        <p14:creationId xmlns:p14="http://schemas.microsoft.com/office/powerpoint/2010/main" val="4070475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610F3D2A-5DEA-4884-8F40-96C627D923FF}" type="datetimeFigureOut">
              <a:rPr lang="nl-NL" smtClean="0"/>
              <a:t>3-12-2016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2D1D07D-E5E6-44AA-93C0-7B56A72A60E8}" type="slidenum">
              <a:rPr lang="nl-NL" smtClean="0"/>
              <a:t>‹nr.›</a:t>
            </a:fld>
            <a:endParaRPr lang="nl-NL"/>
          </a:p>
        </p:txBody>
      </p:sp>
    </p:spTree>
    <p:extLst>
      <p:ext uri="{BB962C8B-B14F-4D97-AF65-F5344CB8AC3E}">
        <p14:creationId xmlns:p14="http://schemas.microsoft.com/office/powerpoint/2010/main" val="974655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610F3D2A-5DEA-4884-8F40-96C627D923FF}" type="datetimeFigureOut">
              <a:rPr lang="nl-NL" smtClean="0"/>
              <a:t>3-12-2016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2D1D07D-E5E6-44AA-93C0-7B56A72A60E8}" type="slidenum">
              <a:rPr lang="nl-NL" smtClean="0"/>
              <a:t>‹nr.›</a:t>
            </a:fld>
            <a:endParaRPr lang="nl-NL"/>
          </a:p>
        </p:txBody>
      </p:sp>
    </p:spTree>
    <p:extLst>
      <p:ext uri="{BB962C8B-B14F-4D97-AF65-F5344CB8AC3E}">
        <p14:creationId xmlns:p14="http://schemas.microsoft.com/office/powerpoint/2010/main" val="327709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0F3D2A-5DEA-4884-8F40-96C627D923FF}" type="datetimeFigureOut">
              <a:rPr lang="nl-NL" smtClean="0"/>
              <a:t>3-12-2016</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D1D07D-E5E6-44AA-93C0-7B56A72A60E8}" type="slidenum">
              <a:rPr lang="nl-NL" smtClean="0"/>
              <a:t>‹nr.›</a:t>
            </a:fld>
            <a:endParaRPr lang="nl-NL"/>
          </a:p>
        </p:txBody>
      </p:sp>
    </p:spTree>
    <p:extLst>
      <p:ext uri="{BB962C8B-B14F-4D97-AF65-F5344CB8AC3E}">
        <p14:creationId xmlns:p14="http://schemas.microsoft.com/office/powerpoint/2010/main" val="14449949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nl.wikipedia.org/wiki/Advertentie" TargetMode="External"/><Relationship Id="rId2" Type="http://schemas.openxmlformats.org/officeDocument/2006/relationships/hyperlink" Target="http://nl.wikipedia.org/wiki/Communicatie" TargetMode="External"/><Relationship Id="rId1" Type="http://schemas.openxmlformats.org/officeDocument/2006/relationships/slideLayout" Target="../slideLayouts/slideLayout2.xml"/><Relationship Id="rId5" Type="http://schemas.openxmlformats.org/officeDocument/2006/relationships/hyperlink" Target="http://nl.wikipedia.org/wiki/Promotie_(marketing)" TargetMode="External"/><Relationship Id="rId4" Type="http://schemas.openxmlformats.org/officeDocument/2006/relationships/hyperlink" Target="http://nl.wikipedia.org/wiki/Publiciteit"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youtube.com/watch?v=LFQx2mQ1vdU"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39552" y="116632"/>
            <a:ext cx="7772400" cy="6408712"/>
          </a:xfrm>
        </p:spPr>
        <p:txBody>
          <a:bodyPr>
            <a:normAutofit/>
          </a:bodyPr>
          <a:lstStyle/>
          <a:p>
            <a:r>
              <a:rPr lang="nl-NL" dirty="0" smtClean="0"/>
              <a:t>Programma 5 december Events:</a:t>
            </a:r>
            <a:br>
              <a:rPr lang="nl-NL" dirty="0" smtClean="0"/>
            </a:br>
            <a:r>
              <a:rPr lang="nl-NL" dirty="0" smtClean="0"/>
              <a:t/>
            </a:r>
            <a:br>
              <a:rPr lang="nl-NL" dirty="0" smtClean="0"/>
            </a:br>
            <a:r>
              <a:rPr lang="nl-NL" dirty="0" smtClean="0"/>
              <a:t>PR (Public Relations)</a:t>
            </a:r>
            <a:br>
              <a:rPr lang="nl-NL" dirty="0" smtClean="0"/>
            </a:br>
            <a:r>
              <a:rPr lang="nl-NL" dirty="0" smtClean="0"/>
              <a:t>Sponsoring</a:t>
            </a:r>
            <a:br>
              <a:rPr lang="nl-NL" dirty="0" smtClean="0"/>
            </a:br>
            <a:r>
              <a:rPr lang="nl-NL" dirty="0" smtClean="0"/>
              <a:t>Vergaderen</a:t>
            </a:r>
            <a:br>
              <a:rPr lang="nl-NL" dirty="0" smtClean="0"/>
            </a:br>
            <a:r>
              <a:rPr lang="nl-NL" dirty="0" smtClean="0"/>
              <a:t/>
            </a:r>
            <a:br>
              <a:rPr lang="nl-NL" dirty="0" smtClean="0"/>
            </a:br>
            <a:endParaRPr lang="nl-NL" dirty="0"/>
          </a:p>
        </p:txBody>
      </p:sp>
    </p:spTree>
    <p:extLst>
      <p:ext uri="{BB962C8B-B14F-4D97-AF65-F5344CB8AC3E}">
        <p14:creationId xmlns:p14="http://schemas.microsoft.com/office/powerpoint/2010/main" val="23122458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51720" y="-387424"/>
            <a:ext cx="4947560" cy="6966757"/>
          </a:xfrm>
        </p:spPr>
      </p:pic>
    </p:spTree>
    <p:extLst>
      <p:ext uri="{BB962C8B-B14F-4D97-AF65-F5344CB8AC3E}">
        <p14:creationId xmlns:p14="http://schemas.microsoft.com/office/powerpoint/2010/main" val="26683321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98276" y="0"/>
            <a:ext cx="9540552" cy="3573016"/>
          </a:xfrm>
        </p:spPr>
        <p:txBody>
          <a:bodyPr>
            <a:noAutofit/>
          </a:bodyPr>
          <a:lstStyle/>
          <a:p>
            <a:r>
              <a:rPr lang="nl-NL" sz="2400" b="1" dirty="0" smtClean="0"/>
              <a:t>Woordenboek:</a:t>
            </a:r>
            <a:r>
              <a:rPr lang="nl-NL" sz="2400" b="1" dirty="0"/>
              <a:t/>
            </a:r>
            <a:br>
              <a:rPr lang="nl-NL" sz="2400" b="1" dirty="0"/>
            </a:br>
            <a:r>
              <a:rPr lang="nl-NL" sz="2400" b="1" dirty="0" smtClean="0"/>
              <a:t/>
            </a:r>
            <a:br>
              <a:rPr lang="nl-NL" sz="2400" b="1" dirty="0" smtClean="0"/>
            </a:br>
            <a:r>
              <a:rPr lang="nl-NL" sz="2400" b="1" dirty="0"/>
              <a:t/>
            </a:r>
            <a:br>
              <a:rPr lang="nl-NL" sz="2400" b="1" dirty="0"/>
            </a:br>
            <a:r>
              <a:rPr lang="nl-NL" sz="2400" b="1" dirty="0" smtClean="0"/>
              <a:t/>
            </a:r>
            <a:br>
              <a:rPr lang="nl-NL" sz="2400" b="1" dirty="0" smtClean="0"/>
            </a:br>
            <a:r>
              <a:rPr lang="nl-NL" sz="2400" b="1" dirty="0"/>
              <a:t/>
            </a:r>
            <a:br>
              <a:rPr lang="nl-NL" sz="2400" b="1" dirty="0"/>
            </a:br>
            <a:r>
              <a:rPr lang="nl-NL" sz="2400" b="1" dirty="0" smtClean="0"/>
              <a:t/>
            </a:r>
            <a:br>
              <a:rPr lang="nl-NL" sz="2400" b="1" dirty="0" smtClean="0"/>
            </a:br>
            <a:r>
              <a:rPr lang="nl-NL" sz="2400" b="1" dirty="0"/>
              <a:t/>
            </a:r>
            <a:br>
              <a:rPr lang="nl-NL" sz="2400" b="1" dirty="0"/>
            </a:br>
            <a:r>
              <a:rPr lang="nl-NL" sz="2400" b="1" dirty="0" smtClean="0"/>
              <a:t/>
            </a:r>
            <a:br>
              <a:rPr lang="nl-NL" sz="2400" b="1" dirty="0" smtClean="0"/>
            </a:br>
            <a:r>
              <a:rPr lang="nl-NL" sz="2400" b="1" dirty="0"/>
              <a:t/>
            </a:r>
            <a:br>
              <a:rPr lang="nl-NL" sz="2400" b="1" dirty="0"/>
            </a:br>
            <a:r>
              <a:rPr lang="nl-NL" sz="2400" b="1" dirty="0" smtClean="0"/>
              <a:t>Public relations</a:t>
            </a:r>
            <a:r>
              <a:rPr lang="nl-NL" sz="2400" dirty="0" smtClean="0"/>
              <a:t> (pr) is het stelselmatig bevorderen van het wederzijds begrip tussen een organisatie en haar publieksgroepen. Daartoe wordt gebruikgemaakt van interne en externe </a:t>
            </a:r>
            <a:r>
              <a:rPr lang="nl-NL" sz="2400" dirty="0" smtClean="0">
                <a:hlinkClick r:id="rId2" action="ppaction://hlinkfile" tooltip="Communicatie"/>
              </a:rPr>
              <a:t>communicatie</a:t>
            </a:r>
            <a:r>
              <a:rPr lang="nl-NL" sz="2400" dirty="0" smtClean="0"/>
              <a:t> om een bepaald publiek te informeren of te beïnvloeden met behulp van tekst, </a:t>
            </a:r>
            <a:r>
              <a:rPr lang="nl-NL" sz="2400" dirty="0" smtClean="0">
                <a:hlinkClick r:id="rId3" action="ppaction://hlinkfile" tooltip="Advertentie"/>
              </a:rPr>
              <a:t>advertenties</a:t>
            </a:r>
            <a:r>
              <a:rPr lang="nl-NL" sz="2400" dirty="0" smtClean="0"/>
              <a:t>, </a:t>
            </a:r>
            <a:r>
              <a:rPr lang="nl-NL" sz="2400" dirty="0" smtClean="0">
                <a:hlinkClick r:id="rId4" action="ppaction://hlinkfile" tooltip="Publiciteit"/>
              </a:rPr>
              <a:t>publiciteit</a:t>
            </a:r>
            <a:r>
              <a:rPr lang="nl-NL" sz="2400" dirty="0" smtClean="0"/>
              <a:t>, </a:t>
            </a:r>
            <a:r>
              <a:rPr lang="nl-NL" sz="2400" dirty="0" smtClean="0">
                <a:hlinkClick r:id="rId5" action="ppaction://hlinkfile" tooltip="Promotie (marketing)"/>
              </a:rPr>
              <a:t>promoties</a:t>
            </a:r>
            <a:r>
              <a:rPr lang="nl-NL" sz="2400" dirty="0" smtClean="0"/>
              <a:t> en speciale gebeurtenissen. Aan de andere kant heeft pr ook een signaalfunctie om trends en issues uit de buitenwereld op te merken en ernaar te handelen.</a:t>
            </a:r>
            <a:endParaRPr lang="nl-NL" sz="2400" dirty="0"/>
          </a:p>
        </p:txBody>
      </p:sp>
      <p:sp>
        <p:nvSpPr>
          <p:cNvPr id="4" name="Rechthoek 3"/>
          <p:cNvSpPr/>
          <p:nvPr/>
        </p:nvSpPr>
        <p:spPr>
          <a:xfrm>
            <a:off x="2286000" y="3105835"/>
            <a:ext cx="4572000" cy="646331"/>
          </a:xfrm>
          <a:prstGeom prst="rect">
            <a:avLst/>
          </a:prstGeom>
        </p:spPr>
        <p:txBody>
          <a:bodyPr>
            <a:spAutoFit/>
          </a:bodyPr>
          <a:lstStyle/>
          <a:p>
            <a:r>
              <a:rPr lang="nl-NL" dirty="0" smtClean="0">
                <a:effectLst/>
              </a:rPr>
              <a:t/>
            </a:r>
            <a:br>
              <a:rPr lang="nl-NL" dirty="0" smtClean="0">
                <a:effectLst/>
              </a:rPr>
            </a:br>
            <a:endParaRPr lang="nl-NL" dirty="0"/>
          </a:p>
        </p:txBody>
      </p:sp>
    </p:spTree>
    <p:extLst>
      <p:ext uri="{BB962C8B-B14F-4D97-AF65-F5344CB8AC3E}">
        <p14:creationId xmlns:p14="http://schemas.microsoft.com/office/powerpoint/2010/main" val="20650965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us.123rf.com/400wm/400/400/fuzzbones/fuzzbones1107/fuzzbones110700532/10063584-kleur-diagram-illustratie-van-public-relation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39" y="116632"/>
            <a:ext cx="5856497" cy="65253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01325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260648"/>
            <a:ext cx="7772400" cy="1470025"/>
          </a:xfrm>
        </p:spPr>
        <p:txBody>
          <a:bodyPr/>
          <a:lstStyle/>
          <a:p>
            <a:r>
              <a:rPr lang="nl-NL" dirty="0" smtClean="0"/>
              <a:t>PR (Public Relations)</a:t>
            </a:r>
            <a:endParaRPr lang="nl-NL" dirty="0"/>
          </a:p>
        </p:txBody>
      </p:sp>
      <p:sp>
        <p:nvSpPr>
          <p:cNvPr id="3" name="Ondertitel 2"/>
          <p:cNvSpPr>
            <a:spLocks noGrp="1"/>
          </p:cNvSpPr>
          <p:nvPr>
            <p:ph type="subTitle" idx="1"/>
          </p:nvPr>
        </p:nvSpPr>
        <p:spPr>
          <a:xfrm>
            <a:off x="1371600" y="1628800"/>
            <a:ext cx="6400800" cy="4248472"/>
          </a:xfrm>
        </p:spPr>
        <p:txBody>
          <a:bodyPr>
            <a:noAutofit/>
          </a:bodyPr>
          <a:lstStyle/>
          <a:p>
            <a:pPr marL="285750" indent="-285750" algn="l">
              <a:buFont typeface="Arial" pitchFamily="34" charset="0"/>
              <a:buChar char="•"/>
            </a:pPr>
            <a:r>
              <a:rPr lang="nl-NL" sz="1800" b="1" dirty="0" smtClean="0">
                <a:solidFill>
                  <a:schemeClr val="tx1"/>
                </a:solidFill>
              </a:rPr>
              <a:t>PR-doelstellingen (imago)</a:t>
            </a:r>
          </a:p>
          <a:p>
            <a:pPr marL="285750" indent="-285750" algn="l">
              <a:buFont typeface="Arial" pitchFamily="34" charset="0"/>
              <a:buChar char="•"/>
            </a:pPr>
            <a:r>
              <a:rPr lang="nl-NL" sz="1800" b="1" dirty="0" smtClean="0">
                <a:solidFill>
                  <a:schemeClr val="tx1"/>
                </a:solidFill>
              </a:rPr>
              <a:t>Doelgroepen</a:t>
            </a:r>
            <a:r>
              <a:rPr lang="nl-NL" sz="1800" b="1" dirty="0">
                <a:solidFill>
                  <a:schemeClr val="tx1"/>
                </a:solidFill>
              </a:rPr>
              <a:t> </a:t>
            </a:r>
            <a:r>
              <a:rPr lang="nl-NL" sz="1800" b="1" dirty="0" smtClean="0">
                <a:solidFill>
                  <a:schemeClr val="tx1"/>
                </a:solidFill>
              </a:rPr>
              <a:t>(Weet </a:t>
            </a:r>
            <a:r>
              <a:rPr lang="nl-NL" sz="1800" b="1" dirty="0">
                <a:solidFill>
                  <a:schemeClr val="tx1"/>
                </a:solidFill>
              </a:rPr>
              <a:t>wat je doelgroep doet, leest en waar ze naar </a:t>
            </a:r>
            <a:r>
              <a:rPr lang="nl-NL" sz="1800" b="1" dirty="0" smtClean="0">
                <a:solidFill>
                  <a:schemeClr val="tx1"/>
                </a:solidFill>
              </a:rPr>
              <a:t>kijken)</a:t>
            </a:r>
          </a:p>
          <a:p>
            <a:pPr marL="285750" indent="-285750" algn="l">
              <a:buFont typeface="Arial" pitchFamily="34" charset="0"/>
              <a:buChar char="•"/>
            </a:pPr>
            <a:r>
              <a:rPr lang="nl-NL" sz="1800" b="1" dirty="0">
                <a:solidFill>
                  <a:schemeClr val="tx1"/>
                </a:solidFill>
              </a:rPr>
              <a:t>Welke (</a:t>
            </a:r>
            <a:r>
              <a:rPr lang="nl-NL" sz="1800" b="1" dirty="0" err="1">
                <a:solidFill>
                  <a:schemeClr val="tx1"/>
                </a:solidFill>
              </a:rPr>
              <a:t>social</a:t>
            </a:r>
            <a:r>
              <a:rPr lang="nl-NL" sz="1800" b="1" dirty="0">
                <a:solidFill>
                  <a:schemeClr val="tx1"/>
                </a:solidFill>
              </a:rPr>
              <a:t>) media zijn er allemaal en welke zijn nuttig voor jou?</a:t>
            </a:r>
            <a:endParaRPr lang="nl-NL" sz="1800" b="1" dirty="0" smtClean="0">
              <a:solidFill>
                <a:schemeClr val="tx1"/>
              </a:solidFill>
            </a:endParaRPr>
          </a:p>
          <a:p>
            <a:pPr marL="285750" indent="-285750" algn="l">
              <a:buFont typeface="Arial" pitchFamily="34" charset="0"/>
              <a:buChar char="•"/>
            </a:pPr>
            <a:r>
              <a:rPr lang="nl-NL" sz="1800" b="1" dirty="0" smtClean="0">
                <a:solidFill>
                  <a:schemeClr val="tx1"/>
                </a:solidFill>
              </a:rPr>
              <a:t>Je </a:t>
            </a:r>
            <a:r>
              <a:rPr lang="nl-NL" sz="1800" b="1" dirty="0">
                <a:solidFill>
                  <a:schemeClr val="tx1"/>
                </a:solidFill>
              </a:rPr>
              <a:t>boodschap: hoe formuleer je die?</a:t>
            </a:r>
            <a:endParaRPr lang="nl-NL" sz="1800" b="1" dirty="0" smtClean="0">
              <a:solidFill>
                <a:schemeClr val="tx1"/>
              </a:solidFill>
            </a:endParaRPr>
          </a:p>
          <a:p>
            <a:pPr marL="285750" indent="-285750" algn="l">
              <a:buFont typeface="Arial" pitchFamily="34" charset="0"/>
              <a:buChar char="•"/>
            </a:pPr>
            <a:r>
              <a:rPr lang="nl-NL" sz="1800" b="1" dirty="0" smtClean="0">
                <a:solidFill>
                  <a:schemeClr val="tx1"/>
                </a:solidFill>
              </a:rPr>
              <a:t>Een </a:t>
            </a:r>
            <a:r>
              <a:rPr lang="nl-NL" sz="1800" b="1" dirty="0">
                <a:solidFill>
                  <a:schemeClr val="tx1"/>
                </a:solidFill>
              </a:rPr>
              <a:t>succesvol </a:t>
            </a:r>
            <a:r>
              <a:rPr lang="nl-NL" sz="1800" b="1" dirty="0" smtClean="0">
                <a:solidFill>
                  <a:schemeClr val="tx1"/>
                </a:solidFill>
              </a:rPr>
              <a:t>persbericht schrijven (wat </a:t>
            </a:r>
            <a:r>
              <a:rPr lang="nl-NL" sz="1800" b="1" dirty="0">
                <a:solidFill>
                  <a:schemeClr val="tx1"/>
                </a:solidFill>
              </a:rPr>
              <a:t>zijn goede koppen, hoe verwerk je je boodschap stap voor stap in je </a:t>
            </a:r>
            <a:r>
              <a:rPr lang="nl-NL" sz="1800" b="1" dirty="0" smtClean="0">
                <a:solidFill>
                  <a:schemeClr val="tx1"/>
                </a:solidFill>
              </a:rPr>
              <a:t>bericht)</a:t>
            </a:r>
          </a:p>
          <a:p>
            <a:pPr marL="285750" indent="-285750" algn="l">
              <a:buFont typeface="Arial" pitchFamily="34" charset="0"/>
              <a:buChar char="•"/>
            </a:pPr>
            <a:r>
              <a:rPr lang="nl-NL" sz="1800" b="1" dirty="0" smtClean="0">
                <a:solidFill>
                  <a:schemeClr val="tx1"/>
                </a:solidFill>
              </a:rPr>
              <a:t>Hoe </a:t>
            </a:r>
            <a:r>
              <a:rPr lang="nl-NL" sz="1800" b="1" dirty="0">
                <a:solidFill>
                  <a:schemeClr val="tx1"/>
                </a:solidFill>
              </a:rPr>
              <a:t>zorg je dat je genoeg aan PR doet en toch niet overwerkt raakt?</a:t>
            </a:r>
            <a:endParaRPr lang="nl-NL" sz="1800" b="1" dirty="0" smtClean="0">
              <a:solidFill>
                <a:schemeClr val="tx1"/>
              </a:solidFill>
            </a:endParaRPr>
          </a:p>
          <a:p>
            <a:pPr marL="285750" indent="-285750" algn="l">
              <a:buFont typeface="Arial" pitchFamily="34" charset="0"/>
              <a:buChar char="•"/>
            </a:pPr>
            <a:r>
              <a:rPr lang="nl-NL" sz="1800" b="1" dirty="0" smtClean="0">
                <a:solidFill>
                  <a:schemeClr val="tx1"/>
                </a:solidFill>
              </a:rPr>
              <a:t>Omgaan </a:t>
            </a:r>
            <a:r>
              <a:rPr lang="nl-NL" sz="1800" b="1" dirty="0">
                <a:solidFill>
                  <a:schemeClr val="tx1"/>
                </a:solidFill>
              </a:rPr>
              <a:t>met de media: help, de pers </a:t>
            </a:r>
            <a:r>
              <a:rPr lang="nl-NL" sz="1800" b="1" dirty="0" smtClean="0">
                <a:solidFill>
                  <a:schemeClr val="tx1"/>
                </a:solidFill>
              </a:rPr>
              <a:t>belt!</a:t>
            </a:r>
            <a:r>
              <a:rPr lang="nl-NL" sz="1800" b="1" dirty="0">
                <a:solidFill>
                  <a:schemeClr val="tx1"/>
                </a:solidFill>
              </a:rPr>
              <a:t> </a:t>
            </a:r>
            <a:r>
              <a:rPr lang="nl-NL" sz="1800" b="1" dirty="0" smtClean="0">
                <a:solidFill>
                  <a:schemeClr val="tx1"/>
                </a:solidFill>
              </a:rPr>
              <a:t>(Hoe </a:t>
            </a:r>
            <a:r>
              <a:rPr lang="nl-NL" sz="1800" b="1" dirty="0">
                <a:solidFill>
                  <a:schemeClr val="tx1"/>
                </a:solidFill>
              </a:rPr>
              <a:t>bereid je je voor op vragen uit de media?</a:t>
            </a:r>
            <a:r>
              <a:rPr lang="nl-NL" sz="1800" b="1" dirty="0" smtClean="0">
                <a:solidFill>
                  <a:schemeClr val="tx1"/>
                </a:solidFill>
              </a:rPr>
              <a:t> Wat kun je wel zeggen en wat beter niet?)</a:t>
            </a:r>
          </a:p>
          <a:p>
            <a:endParaRPr lang="nl-NL" sz="1400" dirty="0"/>
          </a:p>
        </p:txBody>
      </p:sp>
    </p:spTree>
    <p:extLst>
      <p:ext uri="{BB962C8B-B14F-4D97-AF65-F5344CB8AC3E}">
        <p14:creationId xmlns:p14="http://schemas.microsoft.com/office/powerpoint/2010/main" val="10790688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8560" y="1439474"/>
            <a:ext cx="5256584" cy="864096"/>
          </a:xfrm>
        </p:spPr>
        <p:txBody>
          <a:bodyPr>
            <a:normAutofit fontScale="90000"/>
          </a:bodyPr>
          <a:lstStyle/>
          <a:p>
            <a:r>
              <a:rPr lang="nl-NL" dirty="0" smtClean="0"/>
              <a:t>Gevaren </a:t>
            </a:r>
            <a:br>
              <a:rPr lang="nl-NL" dirty="0" smtClean="0"/>
            </a:br>
            <a:r>
              <a:rPr lang="nl-NL" dirty="0" err="1" smtClean="0"/>
              <a:t>social</a:t>
            </a:r>
            <a:r>
              <a:rPr lang="nl-NL" dirty="0" smtClean="0"/>
              <a:t> media:</a:t>
            </a:r>
            <a:endParaRPr lang="nl-NL" dirty="0"/>
          </a:p>
        </p:txBody>
      </p:sp>
      <p:sp>
        <p:nvSpPr>
          <p:cNvPr id="3" name="Tijdelijke aanduiding voor inhoud 2"/>
          <p:cNvSpPr>
            <a:spLocks noGrp="1"/>
          </p:cNvSpPr>
          <p:nvPr>
            <p:ph idx="1"/>
          </p:nvPr>
        </p:nvSpPr>
        <p:spPr>
          <a:xfrm>
            <a:off x="457200" y="4365104"/>
            <a:ext cx="8229600" cy="1761059"/>
          </a:xfrm>
        </p:spPr>
        <p:txBody>
          <a:bodyPr>
            <a:normAutofit fontScale="85000" lnSpcReduction="20000"/>
          </a:bodyPr>
          <a:lstStyle/>
          <a:p>
            <a:r>
              <a:rPr lang="nl-NL" sz="2800" b="1" dirty="0">
                <a:hlinkClick r:id="rId2"/>
              </a:rPr>
              <a:t>http://</a:t>
            </a:r>
            <a:r>
              <a:rPr lang="nl-NL" sz="2800" b="1" dirty="0" smtClean="0">
                <a:hlinkClick r:id="rId2"/>
              </a:rPr>
              <a:t>www.youtube.com/watch?v=LFQx2mQ1vdU</a:t>
            </a:r>
            <a:endParaRPr lang="nl-NL" sz="2800" b="1" dirty="0" smtClean="0"/>
          </a:p>
          <a:p>
            <a:pPr marL="0" indent="0">
              <a:buNone/>
            </a:pPr>
            <a:endParaRPr lang="nl-NL" sz="2800" b="1" dirty="0"/>
          </a:p>
          <a:p>
            <a:pPr marL="0" indent="0">
              <a:buNone/>
            </a:pPr>
            <a:r>
              <a:rPr lang="nl-NL" sz="2800" b="1" dirty="0" smtClean="0"/>
              <a:t>Opdracht: Maak een overzicht over voordelen en nadelen van </a:t>
            </a:r>
            <a:r>
              <a:rPr lang="nl-NL" sz="2800" b="1" dirty="0" err="1" smtClean="0"/>
              <a:t>social</a:t>
            </a:r>
            <a:r>
              <a:rPr lang="nl-NL" sz="2800" b="1" dirty="0" smtClean="0"/>
              <a:t> media. Geef hierbij aan hoe jij hier mee om gaat. En ga je dit veranderen na deze les?</a:t>
            </a:r>
            <a:endParaRPr lang="nl-NL" sz="2800" dirty="0"/>
          </a:p>
        </p:txBody>
      </p:sp>
      <p:pic>
        <p:nvPicPr>
          <p:cNvPr id="1026" name="Picture 2" descr="http://virtualbusinessmedia.files.wordpress.com/2011/08/pr-social-media-fina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07904" y="260648"/>
            <a:ext cx="4703471" cy="40858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95609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1600200"/>
            <a:ext cx="8229600" cy="4709120"/>
          </a:xfrm>
        </p:spPr>
        <p:txBody>
          <a:bodyPr>
            <a:normAutofit/>
          </a:bodyPr>
          <a:lstStyle/>
          <a:p>
            <a:pPr marL="0" indent="0">
              <a:buNone/>
            </a:pPr>
            <a:r>
              <a:rPr lang="nl-NL" dirty="0" smtClean="0"/>
              <a:t>De opdracht wordt klassikaal uitgelegd; </a:t>
            </a:r>
          </a:p>
          <a:p>
            <a:pPr marL="0" indent="0">
              <a:buNone/>
            </a:pPr>
            <a:endParaRPr lang="nl-NL" dirty="0"/>
          </a:p>
          <a:p>
            <a:pPr marL="0" indent="0">
              <a:buNone/>
            </a:pPr>
            <a:r>
              <a:rPr lang="nl-NL" dirty="0" smtClean="0"/>
              <a:t>(reclame-opdracht)</a:t>
            </a:r>
          </a:p>
          <a:p>
            <a:pPr marL="0" indent="0">
              <a:buNone/>
            </a:pPr>
            <a:endParaRPr lang="nl-NL" dirty="0" smtClean="0"/>
          </a:p>
          <a:p>
            <a:pPr marL="0" indent="0">
              <a:buNone/>
            </a:pPr>
            <a:r>
              <a:rPr lang="nl-NL" dirty="0" smtClean="0">
                <a:solidFill>
                  <a:srgbClr val="FF0000"/>
                </a:solidFill>
              </a:rPr>
              <a:t>BEWAAR DEZE OPDRACHT IN JE </a:t>
            </a:r>
            <a:r>
              <a:rPr lang="nl-NL" dirty="0" smtClean="0">
                <a:solidFill>
                  <a:srgbClr val="FF0000"/>
                </a:solidFill>
              </a:rPr>
              <a:t>PORTFOLIO!</a:t>
            </a:r>
            <a:endParaRPr lang="nl-NL" dirty="0">
              <a:solidFill>
                <a:srgbClr val="FF0000"/>
              </a:solidFill>
            </a:endParaRPr>
          </a:p>
        </p:txBody>
      </p:sp>
      <p:sp>
        <p:nvSpPr>
          <p:cNvPr id="4" name="Titel 1"/>
          <p:cNvSpPr>
            <a:spLocks noGrp="1"/>
          </p:cNvSpPr>
          <p:nvPr>
            <p:ph type="title"/>
          </p:nvPr>
        </p:nvSpPr>
        <p:spPr/>
        <p:txBody>
          <a:bodyPr/>
          <a:lstStyle/>
          <a:p>
            <a:r>
              <a:rPr lang="nl-NL" dirty="0" smtClean="0"/>
              <a:t>Portfolio opdracht</a:t>
            </a:r>
            <a:endParaRPr lang="nl-NL" dirty="0"/>
          </a:p>
        </p:txBody>
      </p:sp>
    </p:spTree>
    <p:extLst>
      <p:ext uri="{BB962C8B-B14F-4D97-AF65-F5344CB8AC3E}">
        <p14:creationId xmlns:p14="http://schemas.microsoft.com/office/powerpoint/2010/main" val="3037370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Afbeelding 7"/>
          <p:cNvPicPr>
            <a:picLocks noChangeAspect="1"/>
          </p:cNvPicPr>
          <p:nvPr/>
        </p:nvPicPr>
        <p:blipFill>
          <a:blip r:embed="rId2"/>
          <a:stretch>
            <a:fillRect/>
          </a:stretch>
        </p:blipFill>
        <p:spPr>
          <a:xfrm>
            <a:off x="0" y="0"/>
            <a:ext cx="31394400" cy="22174200"/>
          </a:xfrm>
          <a:prstGeom prst="rect">
            <a:avLst/>
          </a:prstGeom>
        </p:spPr>
      </p:pic>
      <p:sp>
        <p:nvSpPr>
          <p:cNvPr id="2" name="Titel 1"/>
          <p:cNvSpPr>
            <a:spLocks noGrp="1"/>
          </p:cNvSpPr>
          <p:nvPr>
            <p:ph type="title"/>
          </p:nvPr>
        </p:nvSpPr>
        <p:spPr/>
        <p:txBody>
          <a:bodyPr/>
          <a:lstStyle/>
          <a:p>
            <a:endParaRPr lang="nl-NL" dirty="0"/>
          </a:p>
        </p:txBody>
      </p:sp>
      <p:sp>
        <p:nvSpPr>
          <p:cNvPr id="7" name="Tijdelijke aanduiding voor inhoud 6"/>
          <p:cNvSpPr>
            <a:spLocks noGrp="1"/>
          </p:cNvSpPr>
          <p:nvPr>
            <p:ph idx="1"/>
          </p:nvPr>
        </p:nvSpPr>
        <p:spPr/>
        <p:txBody>
          <a:bodyPr/>
          <a:lstStyle/>
          <a:p>
            <a:endParaRPr lang="nl-NL"/>
          </a:p>
        </p:txBody>
      </p:sp>
    </p:spTree>
    <p:extLst>
      <p:ext uri="{BB962C8B-B14F-4D97-AF65-F5344CB8AC3E}">
        <p14:creationId xmlns:p14="http://schemas.microsoft.com/office/powerpoint/2010/main" val="11965120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Workshop vragen</a:t>
            </a:r>
            <a:endParaRPr lang="nl-NL" dirty="0"/>
          </a:p>
        </p:txBody>
      </p:sp>
      <p:sp>
        <p:nvSpPr>
          <p:cNvPr id="3" name="Tijdelijke aanduiding voor inhoud 2"/>
          <p:cNvSpPr>
            <a:spLocks noGrp="1"/>
          </p:cNvSpPr>
          <p:nvPr>
            <p:ph idx="1"/>
          </p:nvPr>
        </p:nvSpPr>
        <p:spPr/>
        <p:txBody>
          <a:bodyPr>
            <a:normAutofit fontScale="40000" lnSpcReduction="20000"/>
          </a:bodyPr>
          <a:lstStyle/>
          <a:p>
            <a:r>
              <a:rPr lang="nl-NL" sz="4500" b="1" dirty="0"/>
              <a:t>a Waar houden voorlichters en PR-medewerkers zich mee bezig?</a:t>
            </a:r>
          </a:p>
          <a:p>
            <a:r>
              <a:rPr lang="nl-NL" sz="4500" b="1" dirty="0"/>
              <a:t>b Noem de vier hoofdtaken van voorlichters en PR-medewerkers.</a:t>
            </a:r>
          </a:p>
          <a:p>
            <a:r>
              <a:rPr lang="nl-NL" sz="4500" b="1" dirty="0"/>
              <a:t>c Waarom moeten de voorlichter en de PR-medewerker steeds contact </a:t>
            </a:r>
            <a:r>
              <a:rPr lang="nl-NL" sz="4500" b="1" dirty="0" smtClean="0"/>
              <a:t>blijven houden </a:t>
            </a:r>
            <a:r>
              <a:rPr lang="nl-NL" sz="4500" b="1" dirty="0"/>
              <a:t>met de organisator?</a:t>
            </a:r>
          </a:p>
          <a:p>
            <a:r>
              <a:rPr lang="nl-NL" sz="4500" b="1" dirty="0"/>
              <a:t>d Noem tenminste drie eigenschappen die een PR-medewerker moet bezitten </a:t>
            </a:r>
            <a:r>
              <a:rPr lang="nl-NL" sz="4500" b="1" dirty="0" smtClean="0"/>
              <a:t>en licht </a:t>
            </a:r>
            <a:r>
              <a:rPr lang="nl-NL" sz="4500" b="1" dirty="0"/>
              <a:t>deze toe.</a:t>
            </a:r>
          </a:p>
          <a:p>
            <a:r>
              <a:rPr lang="nl-NL" sz="4500" b="1" dirty="0"/>
              <a:t>e Hoe zou jij reclame willen maken voor een dierententoonstelling bij jou </a:t>
            </a:r>
            <a:r>
              <a:rPr lang="nl-NL" sz="4500" b="1" dirty="0" smtClean="0"/>
              <a:t>op school</a:t>
            </a:r>
            <a:r>
              <a:rPr lang="nl-NL" sz="4500" b="1" dirty="0"/>
              <a:t>? Licht je antwoord toe.</a:t>
            </a:r>
          </a:p>
          <a:p>
            <a:r>
              <a:rPr lang="nl-NL" sz="4500" b="1" dirty="0"/>
              <a:t>f Hoe kan een persbericht het beste zijn opgebouwd?</a:t>
            </a:r>
          </a:p>
          <a:p>
            <a:r>
              <a:rPr lang="nl-NL" sz="4500" b="1" dirty="0"/>
              <a:t>g Waarom moet een PR-medewerker een planning en een begroting maken?</a:t>
            </a:r>
          </a:p>
          <a:p>
            <a:r>
              <a:rPr lang="nl-NL" sz="4500" b="1" dirty="0"/>
              <a:t>h Wat is het verschil tussen subsidies, donaties en sponsoring?</a:t>
            </a:r>
          </a:p>
          <a:p>
            <a:r>
              <a:rPr lang="nl-NL" sz="4500" b="1" dirty="0"/>
              <a:t>i Waarvoor moet een organisator waken als hij een (grote) sponsor binnenhaalt?</a:t>
            </a:r>
          </a:p>
          <a:p>
            <a:r>
              <a:rPr lang="nl-NL" sz="4500" b="1" dirty="0"/>
              <a:t>j Wat wordt ermee bedoeld dat de voorlichter en de PR-medewerker ‘het gezicht</a:t>
            </a:r>
          </a:p>
          <a:p>
            <a:pPr marL="0" indent="0">
              <a:buNone/>
            </a:pPr>
            <a:r>
              <a:rPr lang="nl-NL" sz="4500" b="1" dirty="0" smtClean="0"/>
              <a:t>        van </a:t>
            </a:r>
            <a:r>
              <a:rPr lang="nl-NL" sz="4500" b="1" dirty="0"/>
              <a:t>de organisatie’ zijn</a:t>
            </a:r>
            <a:r>
              <a:rPr lang="nl-NL" sz="4500" b="1" dirty="0" smtClean="0"/>
              <a:t>?</a:t>
            </a:r>
            <a:endParaRPr lang="nl-NL" sz="4500" b="1" dirty="0" smtClean="0"/>
          </a:p>
          <a:p>
            <a:endParaRPr lang="nl-NL" dirty="0"/>
          </a:p>
          <a:p>
            <a:pPr marL="0" indent="0">
              <a:buNone/>
            </a:pPr>
            <a:r>
              <a:rPr lang="nl-NL" sz="5100" b="1" dirty="0" smtClean="0">
                <a:solidFill>
                  <a:srgbClr val="FF0000"/>
                </a:solidFill>
              </a:rPr>
              <a:t>VERDEEL BOVENSTAANDE PUNTEN IN DE KLAS EN PRESENTEER HET PER PUNT AAN DE KLAS!</a:t>
            </a:r>
            <a:endParaRPr lang="nl-NL" sz="5100" b="1" dirty="0">
              <a:solidFill>
                <a:srgbClr val="FF0000"/>
              </a:solidFill>
            </a:endParaRPr>
          </a:p>
        </p:txBody>
      </p:sp>
    </p:spTree>
    <p:extLst>
      <p:ext uri="{BB962C8B-B14F-4D97-AF65-F5344CB8AC3E}">
        <p14:creationId xmlns:p14="http://schemas.microsoft.com/office/powerpoint/2010/main" val="679223178"/>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2700</TotalTime>
  <Words>336</Words>
  <Application>Microsoft Office PowerPoint</Application>
  <PresentationFormat>Diavoorstelling (4:3)</PresentationFormat>
  <Paragraphs>35</Paragraphs>
  <Slides>9</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9</vt:i4>
      </vt:variant>
    </vt:vector>
  </HeadingPairs>
  <TitlesOfParts>
    <vt:vector size="12" baseType="lpstr">
      <vt:lpstr>Arial</vt:lpstr>
      <vt:lpstr>Calibri</vt:lpstr>
      <vt:lpstr>Kantoorthema</vt:lpstr>
      <vt:lpstr>Programma 5 december Events:  PR (Public Relations) Sponsoring Vergaderen  </vt:lpstr>
      <vt:lpstr>PowerPoint-presentatie</vt:lpstr>
      <vt:lpstr>Woordenboek:         Public relations (pr) is het stelselmatig bevorderen van het wederzijds begrip tussen een organisatie en haar publieksgroepen. Daartoe wordt gebruikgemaakt van interne en externe communicatie om een bepaald publiek te informeren of te beïnvloeden met behulp van tekst, advertenties, publiciteit, promoties en speciale gebeurtenissen. Aan de andere kant heeft pr ook een signaalfunctie om trends en issues uit de buitenwereld op te merken en ernaar te handelen.</vt:lpstr>
      <vt:lpstr>PowerPoint-presentatie</vt:lpstr>
      <vt:lpstr>PR (Public Relations)</vt:lpstr>
      <vt:lpstr>Gevaren  social media:</vt:lpstr>
      <vt:lpstr>Portfolio opdracht</vt:lpstr>
      <vt:lpstr>PowerPoint-presentatie</vt:lpstr>
      <vt:lpstr>Workshop vragen</vt:lpstr>
    </vt:vector>
  </TitlesOfParts>
  <Company>AOC Oost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 (Public Relations)</dc:title>
  <dc:creator>Joyce Vonk</dc:creator>
  <cp:lastModifiedBy>Joyce Vonk</cp:lastModifiedBy>
  <cp:revision>11</cp:revision>
  <dcterms:created xsi:type="dcterms:W3CDTF">2012-01-23T11:53:02Z</dcterms:created>
  <dcterms:modified xsi:type="dcterms:W3CDTF">2016-12-05T07:32:03Z</dcterms:modified>
</cp:coreProperties>
</file>